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BF9F"/>
    <a:srgbClr val="F9ABA5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0AA4-A54D-4437-9829-2D2ECDD10C6D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92EA-70A2-4F04-B8B5-1044D87C9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73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9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39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58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78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97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717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36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56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8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3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5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0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BB2554-4083-47E8-B4CE-CD6E28ED3ED7}"/>
              </a:ext>
            </a:extLst>
          </p:cNvPr>
          <p:cNvCxnSpPr/>
          <p:nvPr/>
        </p:nvCxnSpPr>
        <p:spPr>
          <a:xfrm>
            <a:off x="1508760" y="40259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66D5E91-D78C-48EE-A8C3-6F19C00FF218}"/>
              </a:ext>
            </a:extLst>
          </p:cNvPr>
          <p:cNvGrpSpPr/>
          <p:nvPr/>
        </p:nvGrpSpPr>
        <p:grpSpPr>
          <a:xfrm>
            <a:off x="11936929" y="2299132"/>
            <a:ext cx="2124075" cy="3181351"/>
            <a:chOff x="11139487" y="3457575"/>
            <a:chExt cx="2124075" cy="3181351"/>
          </a:xfrm>
        </p:grpSpPr>
        <p:sp>
          <p:nvSpPr>
            <p:cNvPr id="61" name="Rounded Rectangle 38">
              <a:extLst>
                <a:ext uri="{FF2B5EF4-FFF2-40B4-BE49-F238E27FC236}">
                  <a16:creationId xmlns:a16="http://schemas.microsoft.com/office/drawing/2014/main" id="{93DA05F7-A310-4AD0-8F81-875676BE3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9487" y="3457575"/>
              <a:ext cx="2124075" cy="318135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 Team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Oval 57">
              <a:extLst>
                <a:ext uri="{FF2B5EF4-FFF2-40B4-BE49-F238E27FC236}">
                  <a16:creationId xmlns:a16="http://schemas.microsoft.com/office/drawing/2014/main" id="{5E193EAA-7E4C-4F2C-A640-951E152D2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4286" y="4417694"/>
              <a:ext cx="1514475" cy="125920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70AD47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DATA storage and analysis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platform </a:t>
              </a: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e.g., Secure Local Server</a:t>
              </a:r>
              <a:endParaRPr kumimoji="0" lang="en-US" altLang="en-U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9A393C-B9EA-4987-ADBC-19BD808B59D4}"/>
              </a:ext>
            </a:extLst>
          </p:cNvPr>
          <p:cNvCxnSpPr/>
          <p:nvPr/>
        </p:nvCxnSpPr>
        <p:spPr>
          <a:xfrm flipH="1">
            <a:off x="2866390" y="2333625"/>
            <a:ext cx="96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D322A7B-FA13-4BBD-9ACD-ABB5D0549C30}"/>
              </a:ext>
            </a:extLst>
          </p:cNvPr>
          <p:cNvGrpSpPr/>
          <p:nvPr/>
        </p:nvGrpSpPr>
        <p:grpSpPr>
          <a:xfrm>
            <a:off x="2855646" y="2324100"/>
            <a:ext cx="3305175" cy="3156383"/>
            <a:chOff x="-1854" y="-1162050"/>
            <a:chExt cx="3305175" cy="446722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E6E79D-47B8-499B-9D17-8CA3DDEF2AB5}"/>
                </a:ext>
              </a:extLst>
            </p:cNvPr>
            <p:cNvCxnSpPr/>
            <p:nvPr/>
          </p:nvCxnSpPr>
          <p:spPr>
            <a:xfrm>
              <a:off x="0" y="-1162050"/>
              <a:ext cx="0" cy="4467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802870BB-8CAA-410A-85F7-9AA40DC3EFF1}"/>
                </a:ext>
              </a:extLst>
            </p:cNvPr>
            <p:cNvCxnSpPr>
              <a:cxnSpLocks/>
            </p:cNvCxnSpPr>
            <p:nvPr/>
          </p:nvCxnSpPr>
          <p:spPr>
            <a:xfrm>
              <a:off x="-1854" y="3305175"/>
              <a:ext cx="33051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6964C98-534B-4542-97D2-44D6FEE1D368}"/>
              </a:ext>
            </a:extLst>
          </p:cNvPr>
          <p:cNvCxnSpPr>
            <a:cxnSpLocks/>
          </p:cNvCxnSpPr>
          <p:nvPr/>
        </p:nvCxnSpPr>
        <p:spPr>
          <a:xfrm>
            <a:off x="6640033" y="8165805"/>
            <a:ext cx="6396517" cy="0"/>
          </a:xfrm>
          <a:prstGeom prst="line">
            <a:avLst/>
          </a:prstGeom>
          <a:ln>
            <a:solidFill>
              <a:srgbClr val="D09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914259F-212A-4325-99F7-8E461C9CAD67}"/>
              </a:ext>
            </a:extLst>
          </p:cNvPr>
          <p:cNvGrpSpPr/>
          <p:nvPr/>
        </p:nvGrpSpPr>
        <p:grpSpPr>
          <a:xfrm>
            <a:off x="12400478" y="4518456"/>
            <a:ext cx="1355725" cy="3647350"/>
            <a:chOff x="11628" y="-1941195"/>
            <a:chExt cx="1355725" cy="3647350"/>
          </a:xfrm>
        </p:grpSpPr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24373550-B817-4118-9587-97CF66F99D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7700" y="-1941195"/>
              <a:ext cx="0" cy="3647350"/>
            </a:xfrm>
            <a:prstGeom prst="straightConnector1">
              <a:avLst/>
            </a:prstGeom>
            <a:ln>
              <a:solidFill>
                <a:srgbClr val="D09E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91E1C20-94AA-4841-8281-A034F489B870}"/>
                </a:ext>
              </a:extLst>
            </p:cNvPr>
            <p:cNvSpPr/>
            <p:nvPr/>
          </p:nvSpPr>
          <p:spPr>
            <a:xfrm>
              <a:off x="11628" y="-410308"/>
              <a:ext cx="1355725" cy="15621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De-identified Linked NSW Health Data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7A2DCD-0612-4179-BFFE-8DB6A7F74599}"/>
              </a:ext>
            </a:extLst>
          </p:cNvPr>
          <p:cNvGrpSpPr/>
          <p:nvPr/>
        </p:nvGrpSpPr>
        <p:grpSpPr>
          <a:xfrm>
            <a:off x="3695700" y="828675"/>
            <a:ext cx="2571750" cy="3324225"/>
            <a:chOff x="0" y="0"/>
            <a:chExt cx="2571750" cy="332422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194980C-E197-46FB-9245-695CC7685181}"/>
                </a:ext>
              </a:extLst>
            </p:cNvPr>
            <p:cNvSpPr/>
            <p:nvPr/>
          </p:nvSpPr>
          <p:spPr>
            <a:xfrm>
              <a:off x="0" y="0"/>
              <a:ext cx="2571750" cy="33242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Cohort Definition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Description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033124E-4A70-4246-A746-9E062238A86A}"/>
                </a:ext>
              </a:extLst>
            </p:cNvPr>
            <p:cNvSpPr/>
            <p:nvPr/>
          </p:nvSpPr>
          <p:spPr>
            <a:xfrm>
              <a:off x="114300" y="914400"/>
              <a:ext cx="2352675" cy="10287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Cases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e.g. Men and Women aged over 25 years between 2015-2020 who were </a:t>
              </a:r>
              <a:r>
                <a:rPr lang="en-US" sz="1100" i="1" dirty="0" err="1">
                  <a:ea typeface="Calibri" panose="020F0502020204030204" pitchFamily="34" charset="0"/>
                  <a:cs typeface="Times New Roman" panose="02020603050405020304" pitchFamily="18" charset="0"/>
                </a:rPr>
                <a:t>hopsitalised</a:t>
              </a: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 for CVD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6E470A1-9C3F-47EA-BBAD-F2FF3BD20961}"/>
                </a:ext>
              </a:extLst>
            </p:cNvPr>
            <p:cNvSpPr/>
            <p:nvPr/>
          </p:nvSpPr>
          <p:spPr>
            <a:xfrm>
              <a:off x="114300" y="2105025"/>
              <a:ext cx="2352675" cy="10287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Controls </a:t>
              </a:r>
              <a:r>
                <a:rPr lang="en-US" sz="1100" b="1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(if relevant)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e.g. Men and Women aged over 25 years between 2015-2020 who were </a:t>
              </a:r>
              <a:r>
                <a:rPr lang="en-US" sz="1100" i="1" dirty="0" err="1">
                  <a:ea typeface="Calibri" panose="020F0502020204030204" pitchFamily="34" charset="0"/>
                  <a:cs typeface="Times New Roman" panose="02020603050405020304" pitchFamily="18" charset="0"/>
                </a:rPr>
                <a:t>hopsitalised</a:t>
              </a:r>
              <a:r>
                <a:rPr lang="en-US" sz="1100" i="1" dirty="0">
                  <a:ea typeface="Calibri" panose="020F0502020204030204" pitchFamily="34" charset="0"/>
                  <a:cs typeface="Times New Roman" panose="02020603050405020304" pitchFamily="18" charset="0"/>
                </a:rPr>
                <a:t> for Gastritis</a:t>
              </a:r>
              <a:endParaRPr lang="en-AU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8F2E9BA-10DD-4633-968F-37919F1AAD8B}"/>
              </a:ext>
            </a:extLst>
          </p:cNvPr>
          <p:cNvGrpSpPr/>
          <p:nvPr/>
        </p:nvGrpSpPr>
        <p:grpSpPr>
          <a:xfrm>
            <a:off x="6181725" y="2238376"/>
            <a:ext cx="3752850" cy="3242108"/>
            <a:chOff x="0" y="-1219200"/>
            <a:chExt cx="3752850" cy="549592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8F1267E-B026-4FD5-AFDF-B25770AC74F3}"/>
                </a:ext>
              </a:extLst>
            </p:cNvPr>
            <p:cNvGrpSpPr/>
            <p:nvPr/>
          </p:nvGrpSpPr>
          <p:grpSpPr>
            <a:xfrm>
              <a:off x="0" y="-1219200"/>
              <a:ext cx="3742217" cy="5495925"/>
              <a:chOff x="0" y="-1219200"/>
              <a:chExt cx="3742217" cy="5495925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D07280E-EE65-47E3-A4AC-124F3C3C01BB}"/>
                  </a:ext>
                </a:extLst>
              </p:cNvPr>
              <p:cNvCxnSpPr/>
              <p:nvPr/>
            </p:nvCxnSpPr>
            <p:spPr>
              <a:xfrm>
                <a:off x="0" y="829111"/>
                <a:ext cx="373380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25162996-E2E0-4B58-84F1-1A5A69C930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3800" y="-1219200"/>
                <a:ext cx="0" cy="5495925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C3C5042B-E95E-4B24-8234-5D002E770D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13315" y="4276723"/>
                <a:ext cx="2628902" cy="0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 Box 2">
              <a:extLst>
                <a:ext uri="{FF2B5EF4-FFF2-40B4-BE49-F238E27FC236}">
                  <a16:creationId xmlns:a16="http://schemas.microsoft.com/office/drawing/2014/main" id="{10DAF0A9-A1D1-44F2-82DA-59E8CEA1A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100" y="867207"/>
              <a:ext cx="1428750" cy="446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solidFill>
                    <a:srgbClr val="76717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Notes e.g. CHeReL to identify Controls</a:t>
              </a:r>
              <a:endParaRPr lang="en-AU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5B89AC3B-EA0A-499B-866F-C5EB2B7DE6EE}"/>
              </a:ext>
            </a:extLst>
          </p:cNvPr>
          <p:cNvSpPr txBox="1"/>
          <p:nvPr/>
        </p:nvSpPr>
        <p:spPr>
          <a:xfrm>
            <a:off x="114299" y="123825"/>
            <a:ext cx="775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MLK Defined Cohort(s), CHeReL Linked Data Sets Only</a:t>
            </a:r>
            <a:endParaRPr lang="en-AU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99B5A1D-543D-4D89-90C4-59D4682E4105}"/>
              </a:ext>
            </a:extLst>
          </p:cNvPr>
          <p:cNvCxnSpPr/>
          <p:nvPr/>
        </p:nvCxnSpPr>
        <p:spPr>
          <a:xfrm>
            <a:off x="6172200" y="2238375"/>
            <a:ext cx="37338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">
            <a:extLst>
              <a:ext uri="{FF2B5EF4-FFF2-40B4-BE49-F238E27FC236}">
                <a16:creationId xmlns:a16="http://schemas.microsoft.com/office/drawing/2014/main" id="{0E1B5FA7-40E4-4449-AD2E-5775ECD6D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825" y="2313574"/>
            <a:ext cx="1428750" cy="44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100" i="1" dirty="0"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 e.g. CHeReL to identify Cases</a:t>
            </a:r>
            <a:endParaRPr lang="en-A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372B5E-F88C-4421-89DA-154BBB2722A3}"/>
              </a:ext>
            </a:extLst>
          </p:cNvPr>
          <p:cNvGrpSpPr/>
          <p:nvPr/>
        </p:nvGrpSpPr>
        <p:grpSpPr>
          <a:xfrm>
            <a:off x="3810000" y="5300418"/>
            <a:ext cx="4600575" cy="2865387"/>
            <a:chOff x="3810000" y="7644920"/>
            <a:chExt cx="4600575" cy="286538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3D1F3-516A-497E-831E-11D0FEEFF535}"/>
                </a:ext>
              </a:extLst>
            </p:cNvPr>
            <p:cNvGrpSpPr/>
            <p:nvPr/>
          </p:nvGrpSpPr>
          <p:grpSpPr>
            <a:xfrm>
              <a:off x="4286250" y="7644920"/>
              <a:ext cx="4124325" cy="2865387"/>
              <a:chOff x="476250" y="0"/>
              <a:chExt cx="4124325" cy="2865387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D6CDAB6-B564-4DD8-8E61-9EEF70C91398}"/>
                  </a:ext>
                </a:extLst>
              </p:cNvPr>
              <p:cNvGrpSpPr/>
              <p:nvPr/>
            </p:nvGrpSpPr>
            <p:grpSpPr>
              <a:xfrm>
                <a:off x="476250" y="0"/>
                <a:ext cx="4124325" cy="2865387"/>
                <a:chOff x="-466725" y="0"/>
                <a:chExt cx="4124325" cy="2865387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B3C44C2B-743E-41AF-908F-0B57F54C740C}"/>
                    </a:ext>
                  </a:extLst>
                </p:cNvPr>
                <p:cNvGrpSpPr/>
                <p:nvPr/>
              </p:nvGrpSpPr>
              <p:grpSpPr>
                <a:xfrm>
                  <a:off x="-466725" y="844645"/>
                  <a:ext cx="4124325" cy="1480725"/>
                  <a:chOff x="-466725" y="-3080"/>
                  <a:chExt cx="4124325" cy="1480725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A202ED0-CF00-497F-99C5-0C37F5DCAC7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-3080"/>
                    <a:ext cx="3781425" cy="1260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C247607C-F081-4386-9C7F-4D2FE360D43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1463300"/>
                    <a:ext cx="3771900" cy="1434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8F709BD4-F72A-4534-9BF8-7A71EF543D42}"/>
                      </a:ext>
                    </a:extLst>
                  </p:cNvPr>
                  <p:cNvCxnSpPr/>
                  <p:nvPr/>
                </p:nvCxnSpPr>
                <p:spPr>
                  <a:xfrm>
                    <a:off x="447675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5448905E-0189-4A86-9248-118636272A96}"/>
                      </a:ext>
                    </a:extLst>
                  </p:cNvPr>
                  <p:cNvCxnSpPr/>
                  <p:nvPr/>
                </p:nvCxnSpPr>
                <p:spPr>
                  <a:xfrm>
                    <a:off x="1314450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A96B9FB9-DC38-460E-821D-515BEB1B87E8}"/>
                      </a:ext>
                    </a:extLst>
                  </p:cNvPr>
                  <p:cNvCxnSpPr/>
                  <p:nvPr/>
                </p:nvCxnSpPr>
                <p:spPr>
                  <a:xfrm>
                    <a:off x="22860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37E82537-3336-4BE9-BE95-C6C051C62B5D}"/>
                      </a:ext>
                    </a:extLst>
                  </p:cNvPr>
                  <p:cNvCxnSpPr/>
                  <p:nvPr/>
                </p:nvCxnSpPr>
                <p:spPr>
                  <a:xfrm>
                    <a:off x="33147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820067D5-7167-4D16-A6FE-77795EDFBA93}"/>
                      </a:ext>
                    </a:extLst>
                  </p:cNvPr>
                  <p:cNvSpPr/>
                  <p:nvPr/>
                </p:nvSpPr>
                <p:spPr>
                  <a:xfrm>
                    <a:off x="0" y="495300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MLK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AA829E-67F5-485E-A1E9-014FB309D2CB}"/>
                      </a:ext>
                    </a:extLst>
                  </p:cNvPr>
                  <p:cNvSpPr/>
                  <p:nvPr/>
                </p:nvSpPr>
                <p:spPr>
                  <a:xfrm>
                    <a:off x="9525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EDA060F-E59A-4D3D-ABF4-754E1F1E4A2F}"/>
                      </a:ext>
                    </a:extLst>
                  </p:cNvPr>
                  <p:cNvSpPr/>
                  <p:nvPr/>
                </p:nvSpPr>
                <p:spPr>
                  <a:xfrm>
                    <a:off x="19050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67183ED3-9A1D-4898-B415-3F4471E1A0CF}"/>
                      </a:ext>
                    </a:extLst>
                  </p:cNvPr>
                  <p:cNvSpPr/>
                  <p:nvPr/>
                </p:nvSpPr>
                <p:spPr>
                  <a:xfrm>
                    <a:off x="2886075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9" name="Rounded Rectangle 38">
                  <a:extLst>
                    <a:ext uri="{FF2B5EF4-FFF2-40B4-BE49-F238E27FC236}">
                      <a16:creationId xmlns:a16="http://schemas.microsoft.com/office/drawing/2014/main" id="{EA0CAF1C-0B62-47B4-83B2-D08F60F2DA34}"/>
                    </a:ext>
                  </a:extLst>
                </p:cNvPr>
                <p:cNvSpPr/>
                <p:nvPr/>
              </p:nvSpPr>
              <p:spPr>
                <a:xfrm>
                  <a:off x="1409700" y="0"/>
                  <a:ext cx="1123950" cy="504825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CHeReL</a:t>
                  </a:r>
                  <a:endParaRPr lang="en-AU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75F5E1-05B9-40CD-8D91-6B9ED27D79D0}"/>
                    </a:ext>
                  </a:extLst>
                </p:cNvPr>
                <p:cNvCxnSpPr/>
                <p:nvPr/>
              </p:nvCxnSpPr>
              <p:spPr>
                <a:xfrm>
                  <a:off x="1933575" y="523875"/>
                  <a:ext cx="0" cy="32385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EFE4480-F9F8-4F8B-A277-E4B0CB070D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76425" y="2324100"/>
                  <a:ext cx="0" cy="541287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B96609D-6C5D-4BA4-BC5E-AD9AB75F7C7C}"/>
                  </a:ext>
                </a:extLst>
              </p:cNvPr>
              <p:cNvCxnSpPr/>
              <p:nvPr/>
            </p:nvCxnSpPr>
            <p:spPr>
              <a:xfrm>
                <a:off x="476250" y="857250"/>
                <a:ext cx="0" cy="1456055"/>
              </a:xfrm>
              <a:prstGeom prst="line">
                <a:avLst/>
              </a:prstGeom>
              <a:ln>
                <a:solidFill>
                  <a:srgbClr val="D0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8F3E49A-4827-4E45-BF19-CDDE09707A58}"/>
                </a:ext>
              </a:extLst>
            </p:cNvPr>
            <p:cNvSpPr/>
            <p:nvPr/>
          </p:nvSpPr>
          <p:spPr>
            <a:xfrm>
              <a:off x="3810000" y="8987945"/>
              <a:ext cx="771525" cy="5429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NSW MLK Dataset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91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5D1983B06A24D9E2232A06E924615" ma:contentTypeVersion="2" ma:contentTypeDescription="Create a new document." ma:contentTypeScope="" ma:versionID="540e297af373b205274a8a2db0a3f07b">
  <xsd:schema xmlns:xsd="http://www.w3.org/2001/XMLSchema" xmlns:xs="http://www.w3.org/2001/XMLSchema" xmlns:p="http://schemas.microsoft.com/office/2006/metadata/properties" xmlns:ns2="ebcdd813-3066-4535-8eea-3b90127b691f" targetNamespace="http://schemas.microsoft.com/office/2006/metadata/properties" ma:root="true" ma:fieldsID="a1f398d5ac09adbfe1b39caaef9ed624" ns2:_="">
    <xsd:import namespace="ebcdd813-3066-4535-8eea-3b90127b69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dd813-3066-4535-8eea-3b90127b6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E15B0-42DD-496D-93B5-6E427C38F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4E335-A66B-407F-B4F5-BAA5C352D2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bcdd813-3066-4535-8eea-3b90127b69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0FCC9-0DB4-45D2-8628-E9CE09765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dd813-3066-4535-8eea-3b90127b6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108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Aouad</dc:creator>
  <cp:lastModifiedBy>Samantha Lesic</cp:lastModifiedBy>
  <cp:revision>15</cp:revision>
  <dcterms:created xsi:type="dcterms:W3CDTF">2021-11-28T22:50:39Z</dcterms:created>
  <dcterms:modified xsi:type="dcterms:W3CDTF">2022-02-25T04:37:21Z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0x01010093C5D1983B06A24D9E2232A06E924615</vt:lpwstr>
  </property>
</Properties>
</file>